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9" r:id="rId2"/>
    <p:sldId id="277" r:id="rId3"/>
    <p:sldId id="278" r:id="rId4"/>
    <p:sldId id="260" r:id="rId5"/>
    <p:sldId id="275" r:id="rId6"/>
    <p:sldId id="276" r:id="rId7"/>
    <p:sldId id="285" r:id="rId8"/>
    <p:sldId id="279" r:id="rId9"/>
    <p:sldId id="280" r:id="rId10"/>
    <p:sldId id="281" r:id="rId11"/>
    <p:sldId id="282" r:id="rId12"/>
    <p:sldId id="283" r:id="rId13"/>
    <p:sldId id="284" r:id="rId14"/>
    <p:sldId id="262" r:id="rId15"/>
    <p:sldId id="272" r:id="rId16"/>
    <p:sldId id="286" r:id="rId17"/>
    <p:sldId id="287" r:id="rId18"/>
    <p:sldId id="289" r:id="rId19"/>
    <p:sldId id="290" r:id="rId20"/>
    <p:sldId id="291" r:id="rId21"/>
    <p:sldId id="292" r:id="rId22"/>
    <p:sldId id="293" r:id="rId23"/>
    <p:sldId id="29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1" autoAdjust="0"/>
    <p:restoredTop sz="94660"/>
  </p:normalViewPr>
  <p:slideViewPr>
    <p:cSldViewPr>
      <p:cViewPr>
        <p:scale>
          <a:sx n="100" d="100"/>
          <a:sy n="100" d="100"/>
        </p:scale>
        <p:origin x="-3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2C05C-363E-4449-8915-EA90ABB205D7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A96E4-F030-44B2-B787-DF641DFF0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38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96E4-F030-44B2-B787-DF641DFF003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96E4-F030-44B2-B787-DF641DFF003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96E4-F030-44B2-B787-DF641DFF00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61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96E4-F030-44B2-B787-DF641DFF00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6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319B81A-0B69-47B7-8282-3B506C6C0357}" type="datetimeFigureOut">
              <a:rPr lang="en-US" smtClean="0"/>
              <a:pPr/>
              <a:t>8/24/2015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21D24FD-46FC-47B9-A899-66B80E441E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520940" cy="548640"/>
          </a:xfrm>
        </p:spPr>
        <p:txBody>
          <a:bodyPr/>
          <a:lstStyle/>
          <a:p>
            <a:pPr algn="ctr" rtl="1"/>
            <a:r>
              <a:rPr lang="fa-IR" sz="2400" dirty="0" smtClean="0">
                <a:cs typeface="B Titr" pitchFamily="2" charset="-78"/>
              </a:rPr>
              <a:t/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>
                <a:cs typeface="B Titr" pitchFamily="2" charset="-78"/>
              </a:rPr>
              <a:t/>
            </a:r>
            <a:br>
              <a:rPr lang="fa-IR" sz="2400" dirty="0">
                <a:cs typeface="B Titr" pitchFamily="2" charset="-78"/>
              </a:rPr>
            </a:br>
            <a:r>
              <a:rPr lang="ar-SA" sz="2400" dirty="0" smtClean="0">
                <a:cs typeface="B Titr" pitchFamily="2" charset="-78"/>
              </a:rPr>
              <a:t>گزارش </a:t>
            </a:r>
            <a:r>
              <a:rPr lang="ar-SA" sz="2400" dirty="0">
                <a:cs typeface="B Titr" pitchFamily="2" charset="-78"/>
              </a:rPr>
              <a:t>عملكرد دانشگاه علوم پزشكي و خدمات بهداشتي درماني خراسان شمالي</a:t>
            </a:r>
            <a:r>
              <a:rPr lang="en-US" sz="2400" dirty="0">
                <a:cs typeface="B Titr" pitchFamily="2" charset="-78"/>
              </a:rPr>
              <a:t/>
            </a:r>
            <a:br>
              <a:rPr lang="en-US" sz="2400" dirty="0">
                <a:cs typeface="B Titr" pitchFamily="2" charset="-78"/>
              </a:rPr>
            </a:br>
            <a:r>
              <a:rPr lang="ar-SA" sz="2400" dirty="0">
                <a:cs typeface="B Titr" pitchFamily="2" charset="-78"/>
              </a:rPr>
              <a:t>(از ابتداي سال </a:t>
            </a:r>
            <a:r>
              <a:rPr lang="ar-SA" sz="2400" dirty="0" smtClean="0">
                <a:cs typeface="B Titr" pitchFamily="2" charset="-78"/>
              </a:rPr>
              <a:t>13</a:t>
            </a:r>
            <a:r>
              <a:rPr lang="fa-IR" sz="2400" dirty="0" smtClean="0">
                <a:cs typeface="B Titr" pitchFamily="2" charset="-78"/>
              </a:rPr>
              <a:t>92</a:t>
            </a:r>
            <a:r>
              <a:rPr lang="ar-SA" sz="2400" dirty="0" smtClean="0">
                <a:cs typeface="B Titr" pitchFamily="2" charset="-78"/>
              </a:rPr>
              <a:t> </a:t>
            </a:r>
            <a:r>
              <a:rPr lang="ar-SA" sz="2400" dirty="0">
                <a:cs typeface="B Titr" pitchFamily="2" charset="-78"/>
              </a:rPr>
              <a:t>تا </a:t>
            </a:r>
            <a:r>
              <a:rPr lang="fa-IR" sz="2400" dirty="0" smtClean="0">
                <a:cs typeface="B Titr" pitchFamily="2" charset="-78"/>
              </a:rPr>
              <a:t>مرداد</a:t>
            </a:r>
            <a:r>
              <a:rPr lang="ar-SA" sz="2400" dirty="0" smtClean="0">
                <a:cs typeface="B Titr" pitchFamily="2" charset="-78"/>
              </a:rPr>
              <a:t> 139</a:t>
            </a:r>
            <a:r>
              <a:rPr lang="fa-IR" sz="2400" dirty="0" smtClean="0">
                <a:cs typeface="B Titr" pitchFamily="2" charset="-78"/>
              </a:rPr>
              <a:t>4</a:t>
            </a:r>
            <a:r>
              <a:rPr lang="ar-SA" sz="2400" dirty="0" smtClean="0">
                <a:cs typeface="B Titr" pitchFamily="2" charset="-78"/>
              </a:rPr>
              <a:t>)</a:t>
            </a:r>
            <a:r>
              <a:rPr lang="en-US" sz="2400" dirty="0">
                <a:cs typeface="B Titr" pitchFamily="2" charset="-78"/>
              </a:rPr>
              <a:t/>
            </a:r>
            <a:br>
              <a:rPr lang="en-US" sz="2400" dirty="0">
                <a:cs typeface="B Titr" pitchFamily="2" charset="-78"/>
              </a:rPr>
            </a:br>
            <a:endParaRPr lang="en-US" sz="24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894470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613243"/>
              </p:ext>
            </p:extLst>
          </p:nvPr>
        </p:nvGraphicFramePr>
        <p:xfrm>
          <a:off x="714348" y="642918"/>
          <a:ext cx="7673507" cy="408331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5163"/>
                <a:gridCol w="853090"/>
                <a:gridCol w="3131371"/>
                <a:gridCol w="1119180"/>
                <a:gridCol w="1023930"/>
                <a:gridCol w="552446"/>
                <a:gridCol w="558327"/>
              </a:tblGrid>
              <a:tr h="2646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10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آموزشی –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EDC</a:t>
                      </a:r>
                      <a:endParaRPr lang="fa-IR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 ( مرکز توسعه 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مطالعات 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دانشگاه )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fa-IR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23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5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برگزاری کارگاه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 مورد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20 مورد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23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برگزاری جلسات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16 مورد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20مورد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23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7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تهیه و تدوین برنامه عملیاتی چهار ساله مرکز مطالعات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1392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4396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برگزاری گردهمایی معاونین آموزشی و مدیران مراکز مطالعات دانشگاه های قطب شرق کشور(خراسان بزرگ)با موضوع تاثیرات طرح تحول نظام سلامت در حوزه آموزش دانشگاههای علوم پزشکی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1393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579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شرکت در جشنواره شهید مطهری(فرآیند آموزشی)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کسب رتبه برتر کشوری در 3 فرآیند آموزشی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8389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جذب اعتبار جهت دفتر استعداد درخشان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30/000/000 ریال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197/000/000ریال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577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کسب مدال المپیاد توسط دانشجویان در حیطه مدیریت و علوم پایه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چهار مدال برنز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719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12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ارائه مستندات پژوهش در آموزش جهت رتبه بندی مراکز مطالعات به وزارت متبوع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1393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8337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پذیرش دانشجویان استعداد درخشان بدون آزمون در دانشگاه های معتبر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3نفر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3نفر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085446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7625485"/>
              </p:ext>
            </p:extLst>
          </p:nvPr>
        </p:nvGraphicFramePr>
        <p:xfrm>
          <a:off x="785786" y="642918"/>
          <a:ext cx="7673507" cy="268338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7379"/>
                <a:gridCol w="710874"/>
                <a:gridCol w="3131371"/>
                <a:gridCol w="1119180"/>
                <a:gridCol w="1023930"/>
                <a:gridCol w="552446"/>
                <a:gridCol w="558327"/>
              </a:tblGrid>
              <a:tr h="2646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 rowSpan="9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آموزشی – ادامه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EDC )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مرکز توسعه مطالغات دانشگاه )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rtl="1"/>
                      <a:endParaRPr lang="fa-IR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25230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بررسی طرح درسهای اساتید و کوریکولوم های آموزشی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100درصد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100درصد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230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15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آموزشی نمودن مراکز بهداشتی(آموزش پاسخگو)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1مرکز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230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16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تجهیز مرکز 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هارتهای 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بالینی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10/000/000 ریال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900/000/000 ریال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26087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17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ارزیابی کمی آزمون های چهارگزینه ای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69آزمون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182آزمون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00066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18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ارزشیابی سالانه دانشجویان از اساتید(میزان پوشش دروس و اساتید)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100درصد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100درصد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fa-IR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66799"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19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برگزاری همایش روش های یاددهی و یادگیری در حوزه و دانشگاه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1393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fa-IR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rtl="1"/>
                      <a:endParaRPr lang="fa-IR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ایجاد کمیته مشورتی دانشجویان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1393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fa-IR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rtl="1"/>
                      <a:endParaRPr lang="fa-IR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7337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baseline="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 vMerge="1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baseline="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266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58561"/>
              </p:ext>
            </p:extLst>
          </p:nvPr>
        </p:nvGraphicFramePr>
        <p:xfrm>
          <a:off x="971600" y="1397000"/>
          <a:ext cx="6648401" cy="21895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2960"/>
                <a:gridCol w="643195"/>
                <a:gridCol w="1627048"/>
                <a:gridCol w="814382"/>
                <a:gridCol w="1021808"/>
                <a:gridCol w="954616"/>
                <a:gridCol w="1114392"/>
              </a:tblGrid>
              <a:tr h="3836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492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</a:t>
                      </a:r>
                      <a:r>
                        <a:rPr lang="ar-SA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آموزشي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 – امور هیات علمی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تعداد مربیان دانشگاه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50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58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سطح علمی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836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تعداد استادیاران دانشگاه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77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836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تعداد اساتید فول تایم دانشگاه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86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836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کاهش تعداد اساتید فول تایم دانشگاه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87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49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581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928022"/>
              </p:ext>
            </p:extLst>
          </p:nvPr>
        </p:nvGraphicFramePr>
        <p:xfrm>
          <a:off x="827584" y="476677"/>
          <a:ext cx="7256284" cy="364800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1963216"/>
                <a:gridCol w="671508"/>
                <a:gridCol w="684730"/>
                <a:gridCol w="2077500"/>
                <a:gridCol w="639288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تغییر 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100" dirty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معاونت آموزشی – آموزش مداوم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اجرای برنامه آموزش مداوم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1- برگزاری 17 برنامه مدون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marL="342900" lvl="0" indent="-3429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2- برگزاری 13 سمینار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marL="342900" lvl="0" indent="-3429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3- برگزاری 45 کنفرانس یک روزه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marL="342900" lvl="0" indent="-3429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4- برگزاری 5 کارگاه آموزشی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marL="342900" lvl="0" indent="-34290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5- برگزاری 2 برنامه کوتاه مدت حرفه ای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دبیر علمی ثبت شده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64 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تعدادمشمولین ثبت نام 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شده دربازه زمانی ابتدای سال92 تا پایان مرداد94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579 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کل مشمولین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2011 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533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گواهی نهایی صادرشده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165تعداد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813655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85147"/>
              </p:ext>
            </p:extLst>
          </p:nvPr>
        </p:nvGraphicFramePr>
        <p:xfrm>
          <a:off x="1115616" y="692696"/>
          <a:ext cx="7256284" cy="378334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2485552"/>
                <a:gridCol w="657594"/>
                <a:gridCol w="642438"/>
                <a:gridCol w="711481"/>
                <a:gridCol w="1539177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فعالیت 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فعالیت 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92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(سال 89-90 و 91)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94(سال 92،93 و 94)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تغيير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تحقیقات و فناوری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طرح های پژوهشی مصوب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281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182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35%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35% کاهش داشته </a:t>
                      </a: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) 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لازم به توضیح است این کاهش به دلیل عدم تصویب طرح های ضعیف و افزایش تصویب طرح های با کیفیت </a:t>
                      </a:r>
                      <a:r>
                        <a:rPr lang="fa-IR" sz="1200" b="1" kern="120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بوده است)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کتابهای تالیف و چاپ شده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1/9%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1/9% کاهش داشته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مقالات چاپ شده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223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436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95%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95% رشد داشته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533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ثبت اختراعات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 رشد داشته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5772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695538"/>
              </p:ext>
            </p:extLst>
          </p:nvPr>
        </p:nvGraphicFramePr>
        <p:xfrm>
          <a:off x="813271" y="1100138"/>
          <a:ext cx="7530629" cy="346638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35721"/>
                <a:gridCol w="728545"/>
                <a:gridCol w="2575648"/>
                <a:gridCol w="681430"/>
                <a:gridCol w="665724"/>
                <a:gridCol w="737271"/>
                <a:gridCol w="1606290"/>
              </a:tblGrid>
              <a:tr h="4544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فعالیت 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فعالیت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ابتدای سال 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94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تغییر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544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معاونت توسعه و مدیریت منابع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استخدام پيماني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_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140+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544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چارت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2780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2873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93 پست افزایش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با توجه به منفک شدن دانشکده اسفراین از بجنورد و همچنین اخذ چارت جهت واحدهای جدیدالتاسیس و توسعه بافته در کل در تعداد پستها افزایش داشته ایم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5442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اتوماسيون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418540"/>
              </p:ext>
            </p:extLst>
          </p:nvPr>
        </p:nvGraphicFramePr>
        <p:xfrm>
          <a:off x="611560" y="1340768"/>
          <a:ext cx="7400299" cy="27340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405"/>
                <a:gridCol w="727720"/>
                <a:gridCol w="2692946"/>
                <a:gridCol w="704478"/>
                <a:gridCol w="674762"/>
                <a:gridCol w="723528"/>
                <a:gridCol w="1360460"/>
              </a:tblGrid>
              <a:tr h="3557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رديف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فعاليت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</a:t>
                      </a: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فعاليت</a:t>
                      </a: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اداره نظارت بر دارو و مواد مخدر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گزارش 2 ساله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94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(سه ماهه اول)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دارو غذا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متوسط اقلام دارویی در نسخ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2/94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2/93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میانگین بیماران دریافت کننده آنتی بیوتیک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میانگین بیماران دریافت کننده داروی تزریقی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میانگین بیماران دریافت کننده کورتیکو استروئید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بازرسی انجام شده از دارو خانه ها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305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349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گزارشات ارسالی </a:t>
                      </a: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ADR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57407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sz="2400" dirty="0" smtClean="0">
                <a:cs typeface="B Titr" pitchFamily="2" charset="-78"/>
              </a:rPr>
              <a:t/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>
                <a:cs typeface="B Titr" pitchFamily="2" charset="-78"/>
              </a:rPr>
              <a:t/>
            </a:r>
            <a:br>
              <a:rPr lang="fa-IR" sz="2400" dirty="0">
                <a:cs typeface="B Titr" pitchFamily="2" charset="-78"/>
              </a:rPr>
            </a:br>
            <a:r>
              <a:rPr lang="ar-SA" sz="2400" dirty="0" smtClean="0">
                <a:cs typeface="B Titr" pitchFamily="2" charset="-78"/>
              </a:rPr>
              <a:t>گزارش </a:t>
            </a:r>
            <a:r>
              <a:rPr lang="ar-SA" sz="2400" dirty="0">
                <a:cs typeface="B Titr" pitchFamily="2" charset="-78"/>
              </a:rPr>
              <a:t>عملكرد دانشگاه علوم پزشكي و خدمات بهداشتي درماني خراسان شمالي</a:t>
            </a:r>
            <a:r>
              <a:rPr lang="en-US" sz="2400" dirty="0">
                <a:cs typeface="B Titr" pitchFamily="2" charset="-78"/>
              </a:rPr>
              <a:t/>
            </a:r>
            <a:br>
              <a:rPr lang="en-US" sz="2400" dirty="0">
                <a:cs typeface="B Titr" pitchFamily="2" charset="-78"/>
              </a:rPr>
            </a:br>
            <a:r>
              <a:rPr lang="ar-SA" sz="2400" dirty="0">
                <a:cs typeface="B Titr" pitchFamily="2" charset="-78"/>
              </a:rPr>
              <a:t>(از ابتداي سال </a:t>
            </a:r>
            <a:r>
              <a:rPr lang="ar-SA" sz="2400" dirty="0" smtClean="0">
                <a:cs typeface="B Titr" pitchFamily="2" charset="-78"/>
              </a:rPr>
              <a:t>13</a:t>
            </a:r>
            <a:r>
              <a:rPr lang="fa-IR" sz="2400" dirty="0" smtClean="0">
                <a:cs typeface="B Titr" pitchFamily="2" charset="-78"/>
              </a:rPr>
              <a:t>92</a:t>
            </a:r>
            <a:r>
              <a:rPr lang="ar-SA" sz="2400" dirty="0" smtClean="0">
                <a:cs typeface="B Titr" pitchFamily="2" charset="-78"/>
              </a:rPr>
              <a:t> </a:t>
            </a:r>
            <a:r>
              <a:rPr lang="ar-SA" sz="2400" dirty="0">
                <a:cs typeface="B Titr" pitchFamily="2" charset="-78"/>
              </a:rPr>
              <a:t>تا </a:t>
            </a:r>
            <a:r>
              <a:rPr lang="fa-IR" sz="2400" dirty="0" smtClean="0">
                <a:cs typeface="B Titr" pitchFamily="2" charset="-78"/>
              </a:rPr>
              <a:t>مرداد</a:t>
            </a:r>
            <a:r>
              <a:rPr lang="ar-SA" sz="2400" dirty="0" smtClean="0">
                <a:cs typeface="B Titr" pitchFamily="2" charset="-78"/>
              </a:rPr>
              <a:t> 139</a:t>
            </a:r>
            <a:r>
              <a:rPr lang="fa-IR" sz="2400" dirty="0" smtClean="0">
                <a:cs typeface="B Titr" pitchFamily="2" charset="-78"/>
              </a:rPr>
              <a:t>4</a:t>
            </a:r>
            <a:r>
              <a:rPr lang="ar-SA" sz="2400" dirty="0" smtClean="0">
                <a:cs typeface="B Titr" pitchFamily="2" charset="-78"/>
              </a:rPr>
              <a:t>)</a:t>
            </a:r>
            <a:r>
              <a:rPr lang="en-US" sz="2400" dirty="0">
                <a:cs typeface="B Titr" pitchFamily="2" charset="-78"/>
              </a:rPr>
              <a:t/>
            </a:r>
            <a:br>
              <a:rPr lang="en-US" sz="2400" dirty="0">
                <a:cs typeface="B Titr" pitchFamily="2" charset="-78"/>
              </a:rPr>
            </a:br>
            <a:endParaRPr lang="en-US" sz="2400" dirty="0"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285083"/>
              </p:ext>
            </p:extLst>
          </p:nvPr>
        </p:nvGraphicFramePr>
        <p:xfrm>
          <a:off x="683570" y="1916832"/>
          <a:ext cx="7400299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405"/>
                <a:gridCol w="727720"/>
                <a:gridCol w="2692946"/>
                <a:gridCol w="585986"/>
                <a:gridCol w="892696"/>
                <a:gridCol w="624086"/>
                <a:gridCol w="1360460"/>
              </a:tblGrid>
              <a:tr h="3557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رديف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فعاليت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</a:t>
                      </a: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فعاليت</a:t>
                      </a: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اداره نظارت بر دارو و مواد مخدر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گزارش 2 ساله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دارو غذا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ارزشیابی روابط عمومی معاونت غذا و دارو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رتبه اول کشوری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5928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778707"/>
              </p:ext>
            </p:extLst>
          </p:nvPr>
        </p:nvGraphicFramePr>
        <p:xfrm>
          <a:off x="827584" y="476677"/>
          <a:ext cx="7256284" cy="465076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2485552"/>
                <a:gridCol w="657594"/>
                <a:gridCol w="642438"/>
                <a:gridCol w="711481"/>
                <a:gridCol w="1539177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ردیف 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برنامه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93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سال94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1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دانشجویی و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اردوها و گردشگری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مراسمها و مناسبت ها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جشن فارغ التحصیلی و سایر چشن ها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چاپ نشریات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کرسی های آزاد اندیشی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مسابقات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جشنواره های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عفاف و حجاب  و ستاد صیانت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کلاسهای فوق برنامه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قرآنی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بار گذاری اخبار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267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152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7068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83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altLang="en-US" sz="2000" dirty="0" smtClean="0">
                <a:cs typeface="B Titr" pitchFamily="2" charset="-78"/>
              </a:rPr>
              <a:t>مقامهای کسب شده کشوری در سال 1392 :</a:t>
            </a:r>
          </a:p>
          <a:p>
            <a:pPr algn="r" rtl="1">
              <a:lnSpc>
                <a:spcPct val="150000"/>
              </a:lnSpc>
            </a:pPr>
            <a:r>
              <a:rPr lang="fa-IR" altLang="en-US" dirty="0" smtClean="0">
                <a:cs typeface="B Homa" pitchFamily="2" charset="-78"/>
              </a:rPr>
              <a:t>مقام اول وبلاگ نویسی در پنجمین جشنواره فرهنگی دانشگاه های علوم پزشکی کشور در ارومیه</a:t>
            </a:r>
          </a:p>
          <a:p>
            <a:pPr algn="r" rtl="1">
              <a:lnSpc>
                <a:spcPct val="150000"/>
              </a:lnSpc>
            </a:pPr>
            <a:r>
              <a:rPr lang="fa-IR" altLang="en-US" dirty="0" smtClean="0">
                <a:cs typeface="B Homa" pitchFamily="2" charset="-78"/>
              </a:rPr>
              <a:t>مقام دوم نگارگری</a:t>
            </a:r>
          </a:p>
          <a:p>
            <a:pPr algn="r" rtl="1">
              <a:lnSpc>
                <a:spcPct val="150000"/>
              </a:lnSpc>
            </a:pPr>
            <a:r>
              <a:rPr lang="fa-IR" altLang="en-US" dirty="0" smtClean="0">
                <a:cs typeface="B Homa" pitchFamily="2" charset="-78"/>
              </a:rPr>
              <a:t>مقام چهارم در غرفه های برتر دانشگاه های علوم پزشکی کشور</a:t>
            </a:r>
          </a:p>
          <a:p>
            <a:pPr algn="r" rtl="1">
              <a:lnSpc>
                <a:spcPct val="150000"/>
              </a:lnSpc>
            </a:pPr>
            <a:r>
              <a:rPr lang="fa-IR" altLang="en-US" sz="2000" dirty="0" smtClean="0">
                <a:cs typeface="B Titr" pitchFamily="2" charset="-78"/>
              </a:rPr>
              <a:t>مقام های کسب شده کشوری در سال 1393 :</a:t>
            </a:r>
          </a:p>
          <a:p>
            <a:pPr algn="r" rtl="1">
              <a:lnSpc>
                <a:spcPct val="150000"/>
              </a:lnSpc>
            </a:pPr>
            <a:r>
              <a:rPr lang="fa-IR" altLang="en-US" dirty="0" smtClean="0">
                <a:cs typeface="B Homa" pitchFamily="2" charset="-78"/>
              </a:rPr>
              <a:t>مقام دوم رشته طرح تحقیقاتی در ششمین جشنوراه فرهنگی در شهید بهشتی</a:t>
            </a:r>
          </a:p>
          <a:p>
            <a:pPr algn="r" rtl="1">
              <a:lnSpc>
                <a:spcPct val="150000"/>
              </a:lnSpc>
            </a:pPr>
            <a:r>
              <a:rPr lang="fa-IR" altLang="en-US" dirty="0" smtClean="0">
                <a:cs typeface="B Homa" pitchFamily="2" charset="-78"/>
              </a:rPr>
              <a:t>مقام دوم رشته حفظ بیست جزء قرآن کریم در نوزدهمین جشنوراه قرانی دانشگاهیان در زنجان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7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638382"/>
              </p:ext>
            </p:extLst>
          </p:nvPr>
        </p:nvGraphicFramePr>
        <p:xfrm>
          <a:off x="971600" y="764704"/>
          <a:ext cx="7400299" cy="346386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8449"/>
                <a:gridCol w="905197"/>
                <a:gridCol w="2239080"/>
                <a:gridCol w="648449"/>
                <a:gridCol w="701588"/>
                <a:gridCol w="940838"/>
                <a:gridCol w="1316698"/>
              </a:tblGrid>
              <a:tr h="3557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رديف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عنوان فعاليت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حوزه فعاليت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گزارش 2 ساله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92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سال 94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تغيير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ملاحظات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بهداشت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افزایش جلب تعداد داوطلبان سلامت شهری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610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645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35نفرافزایش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جلب تعداد داوطلبان  سلامت روستائی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1527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1999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472 نفر افزایش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 به کارگیری تعداد بهورزان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436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465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29افزایش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شروع به کار در سال 94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جذب پزشک فعال در برنامه پزشک خانواده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68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117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49افزایش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41%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5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جذب تعدادماما وپرستار فعال در برنامه پزشک خانواده</a:t>
                      </a:r>
                      <a:endParaRPr lang="en-US" sz="11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88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110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22افزایش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20%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6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افزایش </a:t>
                      </a:r>
                      <a:r>
                        <a:rPr lang="ar-SA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واگذاری داروخانه ها 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ی مراکز بهداشتی و درمانی </a:t>
                      </a:r>
                      <a:r>
                        <a:rPr lang="ar-SA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به بخش خصوصی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53%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90%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37%افزایش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7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تعداد مرگ مادران باردار به علل عوارض حاملگي و زايمان به کل موالید زنده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</a:t>
                      </a:r>
                      <a:endParaRPr lang="en-US" sz="11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شاخصهای پایان سال 91 و پایان سال 93 در گزاذش مد نظر قرارگرفته است.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8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میزان </a:t>
                      </a:r>
                      <a:r>
                        <a:rPr lang="ar-SA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مرگ كودكان زير یک سال</a:t>
                      </a:r>
                      <a:endParaRPr lang="en-US" sz="11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17.9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17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0.9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070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673125"/>
              </p:ext>
            </p:extLst>
          </p:nvPr>
        </p:nvGraphicFramePr>
        <p:xfrm>
          <a:off x="1" y="0"/>
          <a:ext cx="9143999" cy="753876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8218"/>
                <a:gridCol w="534282"/>
                <a:gridCol w="2590800"/>
                <a:gridCol w="1562100"/>
                <a:gridCol w="1458989"/>
                <a:gridCol w="775981"/>
                <a:gridCol w="662565"/>
                <a:gridCol w="1141064"/>
              </a:tblGrid>
              <a:tr h="50312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فعاليت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92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 93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6 ماه اول سال 94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تغيير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83853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1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دانشجویی و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 /  تعداد مسابقات درون دانشگاهی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8645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 اعزام به المپیاد ورزشی دانشجویان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25 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 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708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همگانی( کوهپیمایی و طبیعت گردی)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8645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تعداد رشته های ورزشی در مسابقات  درون دانشگاهی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708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بکارگیری مربی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3مربی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2مربی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6مربی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708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برگزاری کلاس های آموزش شنا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50سیانس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100سیانس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8645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مساحت فضای ورزشی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2000متر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1400 متر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1400 متر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312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تجهیز سالن ورزشی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خرید تاتامی-دروازه فوتسال –خط کشی سالن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28179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6458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کلاس های آموزش موظفی دانشجویان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17واحد درسی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 واحد درسی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14واحد درسی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3201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تربیت بدنی / کلاس های فوق برنامه کارکنان و دانشجویان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حدود 430جلسه در سال دانشجویان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850جلسه در سال کارکنان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حدود 430جلسه در سال دانشجویان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850جلسه در سال کارکنان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حدود </a:t>
                      </a: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215</a:t>
                      </a:r>
                      <a:r>
                        <a:rPr lang="fa-IR" sz="1200" b="1" kern="120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جلسه  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دانشجویان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425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جلسه  کارکنان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194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846532"/>
              </p:ext>
            </p:extLst>
          </p:nvPr>
        </p:nvGraphicFramePr>
        <p:xfrm>
          <a:off x="857429" y="857250"/>
          <a:ext cx="7256284" cy="342428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2485552"/>
                <a:gridCol w="657594"/>
                <a:gridCol w="642438"/>
                <a:gridCol w="711481"/>
                <a:gridCol w="1539177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ردیف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حوزه فعالیت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نوع فعالیت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سال93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ar-SA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دانشجویی و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مشاوره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165نفر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105نفر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52نفر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کارگاه آموزشی( مهارت های زندگی)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نشست آموزشی (موضوعات اعتیاد ، ازدواج ، مطالعه مؤثر و..)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060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کمیته ها( تامین شورای بهداشت روان، دانشجویان خود آسیب رسان، پیشگیری از سؤمصرف مواد، روانشناختی و هسته پیشرفت تحصیلی)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تهیه و توزیع تراکت ، پمفلت، پوستر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راه اندازی و تجهیز اتاق مشاوره در دانشکده ها و خوابگاهها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اجرای تست غربالگری سلامت روان عمومی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70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841519"/>
              </p:ext>
            </p:extLst>
          </p:nvPr>
        </p:nvGraphicFramePr>
        <p:xfrm>
          <a:off x="857429" y="857250"/>
          <a:ext cx="7256284" cy="379549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2485552"/>
                <a:gridCol w="657594"/>
                <a:gridCol w="642438"/>
                <a:gridCol w="711481"/>
                <a:gridCol w="1539177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برنامه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سال93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ar-SA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دانشجویی و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وام تحصیلی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75/69٪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15/74٪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وام ضروری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30/10٪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96/12٪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یک بار در طی تحصیل و بعد از گذراندن دو نیمسال تعلق می گیرد.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31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ودیعه مسکن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19/0٪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22/0٪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فقط به دانشجویان متاهل غیر بومی تعلق می گیرد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060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وام شهریه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19/0٪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14/0٪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وام شهریه به دانشجویان پردیس تعلق میگیرد.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33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بیمه دانشجویان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25/13٪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62/6٪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با توجه به تغییر رویکرد دولت تمامی دانشجویان تحت بیمه سلامت هستند.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وام مسکن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52/0٪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81/0٪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94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799823"/>
              </p:ext>
            </p:extLst>
          </p:nvPr>
        </p:nvGraphicFramePr>
        <p:xfrm>
          <a:off x="857429" y="857250"/>
          <a:ext cx="7256284" cy="314972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16981"/>
                <a:gridCol w="703061"/>
                <a:gridCol w="2485552"/>
                <a:gridCol w="657594"/>
                <a:gridCol w="642438"/>
                <a:gridCol w="711481"/>
                <a:gridCol w="1539177"/>
              </a:tblGrid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ar-SA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عنوان برنامه </a:t>
                      </a:r>
                      <a:endParaRPr lang="en-US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سال92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سال93</a:t>
                      </a: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 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سال94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ملاحظات</a:t>
                      </a:r>
                      <a:endParaRPr lang="ar-SA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35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 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Titr" pitchFamily="2" charset="-78"/>
                        </a:rPr>
                        <a:t>دانشجویی و فرهنگی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   نسبت تعداد اسكان دانشجويان به كل دانشجويان دانشگاه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57%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58%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كاهش داشته است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36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خوابگاهها              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8خوابگاه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باتوجه به خروج اسفراين 2خوابگاه كم شده است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</a:tr>
              <a:tr h="3451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37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خوابگاه ملكي          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6خوابگاه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</a:tr>
              <a:tr h="5060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38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تعداد خوابگاه هاي استيجاري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2خوابگاه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فرقي نداشته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</a:tr>
              <a:tr h="1472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39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درصدمتقاضيان خوابگاه     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100%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صد در صد متقاضيان 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خوابگاهي </a:t>
                      </a:r>
                      <a:r>
                        <a:rPr lang="fa-IR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پوشش داده شده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</a:tr>
              <a:tr h="3234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B Mitra" panose="00000400000000000000" pitchFamily="2" charset="-78"/>
                        </a:rPr>
                        <a:t>40</a:t>
                      </a: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25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455488"/>
              </p:ext>
            </p:extLst>
          </p:nvPr>
        </p:nvGraphicFramePr>
        <p:xfrm>
          <a:off x="785786" y="857232"/>
          <a:ext cx="7400299" cy="310667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48449"/>
                <a:gridCol w="905197"/>
                <a:gridCol w="2239080"/>
                <a:gridCol w="648449"/>
                <a:gridCol w="701588"/>
                <a:gridCol w="940838"/>
                <a:gridCol w="1316698"/>
              </a:tblGrid>
              <a:tr h="3557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رديف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عنوان فعاليت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حوزه فعاليت</a:t>
                      </a:r>
                      <a:endParaRPr lang="en-US" sz="1100" b="1" kern="1200" baseline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گزارش 2 ساله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06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92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سال 94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تغيير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ملاحظات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9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بهداشت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میزان باروری کلی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2.2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2.4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0.2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متوسط تعداد کودکان يک زن در دوره باروری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10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دسترسي خانوار در مناطق روستايي به آب آشاميدني سالم 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97.9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98.9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en-US" sz="1100" b="1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124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256129"/>
              </p:ext>
            </p:extLst>
          </p:nvPr>
        </p:nvGraphicFramePr>
        <p:xfrm>
          <a:off x="467544" y="692696"/>
          <a:ext cx="8001057" cy="5181468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701090"/>
                <a:gridCol w="822954"/>
                <a:gridCol w="2343134"/>
                <a:gridCol w="838194"/>
                <a:gridCol w="854881"/>
                <a:gridCol w="859607"/>
                <a:gridCol w="1581197"/>
              </a:tblGrid>
              <a:tr h="30333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رديف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عنوان فعاليت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حوزه فعاليت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گزارش 2 ساله 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627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000" b="1" dirty="0" smtClean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92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000" b="1" dirty="0" smtClean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سال</a:t>
                      </a:r>
                      <a:r>
                        <a:rPr lang="fa-IR" sz="1000" b="1" baseline="0" dirty="0" smtClean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 94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تغيير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ملاحظات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241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1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1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11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11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Titr" pitchFamily="2" charset="-78"/>
                        </a:rPr>
                        <a:t>درمان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افتتاح بیمارستان </a:t>
                      </a:r>
                      <a:r>
                        <a:rPr lang="fa-IR" sz="1100" b="1" dirty="0" err="1" smtClean="0">
                          <a:effectLst/>
                          <a:cs typeface="B Mitra" pitchFamily="2" charset="-78"/>
                        </a:rPr>
                        <a:t>پورسینا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fa-IR" sz="1100" b="1" baseline="0" dirty="0" err="1" smtClean="0">
                          <a:effectLst/>
                          <a:cs typeface="B Mitra" pitchFamily="2" charset="-78"/>
                        </a:rPr>
                        <a:t>مانه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و </a:t>
                      </a:r>
                      <a:r>
                        <a:rPr lang="fa-IR" sz="1100" b="1" baseline="0" dirty="0" err="1" smtClean="0">
                          <a:effectLst/>
                          <a:cs typeface="B Mitra" pitchFamily="2" charset="-78"/>
                        </a:rPr>
                        <a:t>سملقان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73848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2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افزایش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2 تخت اتاق عمل اختصاصی چشم </a:t>
                      </a:r>
                      <a:r>
                        <a:rPr lang="fa-IR" sz="1100" b="1" baseline="0" dirty="0" err="1" smtClean="0">
                          <a:effectLst/>
                          <a:cs typeface="B Mitra" pitchFamily="2" charset="-78"/>
                        </a:rPr>
                        <a:t>دربیمارستان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امام علی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افزایش 2 تخت بخش </a:t>
                      </a:r>
                      <a:r>
                        <a:rPr lang="en-US" sz="1100" b="1" dirty="0" err="1" smtClean="0">
                          <a:effectLst/>
                          <a:cs typeface="B Mitra" pitchFamily="2" charset="-78"/>
                        </a:rPr>
                        <a:t>ccu</a:t>
                      </a:r>
                      <a:r>
                        <a:rPr lang="en-US" sz="1100" b="1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 بیمارستان </a:t>
                      </a:r>
                      <a:r>
                        <a:rPr lang="fa-IR" sz="1100" b="1" dirty="0" err="1" smtClean="0">
                          <a:effectLst/>
                          <a:cs typeface="B Mitra" pitchFamily="2" charset="-78"/>
                        </a:rPr>
                        <a:t>جاجرم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8321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3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658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افتتاح کلینیک ویژه تخصصی و فوق تخصصی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2411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4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7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افتتاح بخش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en-US" sz="1100" b="1" baseline="0" dirty="0" err="1" smtClean="0">
                          <a:effectLst/>
                          <a:cs typeface="B Mitra" pitchFamily="2" charset="-78"/>
                        </a:rPr>
                        <a:t>icu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بیمارستان امام علی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7174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5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77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توسعه فضای فیزیکی بلوک زایمان بیمارستان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fa-IR" sz="1100" b="1" baseline="0" dirty="0" err="1" smtClean="0">
                          <a:effectLst/>
                          <a:cs typeface="B Mitra" pitchFamily="2" charset="-78"/>
                        </a:rPr>
                        <a:t>بنت</a:t>
                      </a:r>
                      <a:r>
                        <a:rPr lang="fa-IR" sz="1100" b="1" baseline="0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fa-IR" sz="1100" b="1" baseline="0" dirty="0" err="1" smtClean="0">
                          <a:effectLst/>
                          <a:cs typeface="B Mitra" pitchFamily="2" charset="-78"/>
                        </a:rPr>
                        <a:t>الهدی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 dirty="0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5268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6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7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جذب 88 نفر نیروی پرستاری شرکتی 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969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>
                          <a:effectLst/>
                          <a:cs typeface="B Mitra" pitchFamily="2" charset="-78"/>
                        </a:rPr>
                        <a:t>7</a:t>
                      </a: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75327"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8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خریداری دستگاه </a:t>
                      </a:r>
                      <a:r>
                        <a:rPr lang="en-US" sz="1100" b="1" kern="1200" dirty="0" smtClean="0">
                          <a:effectLst/>
                          <a:cs typeface="B Mitra" pitchFamily="2" charset="-78"/>
                        </a:rPr>
                        <a:t>CT</a:t>
                      </a:r>
                      <a:r>
                        <a:rPr lang="fa-IR" sz="1100" b="1" kern="1200" baseline="0" dirty="0" smtClean="0">
                          <a:effectLst/>
                          <a:cs typeface="B Mitra" pitchFamily="2" charset="-78"/>
                        </a:rPr>
                        <a:t> بیمارستان </a:t>
                      </a:r>
                      <a:r>
                        <a:rPr lang="fa-IR" sz="1100" b="1" kern="1200" baseline="0" dirty="0" err="1" smtClean="0">
                          <a:effectLst/>
                          <a:cs typeface="B Mitra" pitchFamily="2" charset="-78"/>
                        </a:rPr>
                        <a:t>شیروان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104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خریداری تجهیزات مختلف آزمایشگاهی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 سال 93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104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دریافت لوح دوستدار مادر از</a:t>
                      </a:r>
                      <a:r>
                        <a:rPr lang="fa-IR" sz="1100" b="1" kern="1200" baseline="0" dirty="0" smtClean="0">
                          <a:effectLst/>
                          <a:cs typeface="B Mitra" pitchFamily="2" charset="-78"/>
                        </a:rPr>
                        <a:t> وزارتخانه توسط بیمارستان </a:t>
                      </a:r>
                      <a:r>
                        <a:rPr lang="fa-IR" sz="1100" b="1" kern="1200" baseline="0" dirty="0" err="1" smtClean="0">
                          <a:effectLst/>
                          <a:cs typeface="B Mitra" pitchFamily="2" charset="-78"/>
                        </a:rPr>
                        <a:t>بنت</a:t>
                      </a:r>
                      <a:r>
                        <a:rPr lang="fa-IR" sz="1100" b="1" kern="1200" baseline="0" dirty="0" smtClean="0">
                          <a:effectLst/>
                          <a:cs typeface="B Mitra" pitchFamily="2" charset="-78"/>
                        </a:rPr>
                        <a:t> </a:t>
                      </a:r>
                      <a:r>
                        <a:rPr lang="fa-IR" sz="1100" b="1" kern="1200" baseline="0" dirty="0" err="1" smtClean="0">
                          <a:effectLst/>
                          <a:cs typeface="B Mitra" pitchFamily="2" charset="-78"/>
                        </a:rPr>
                        <a:t>الهدی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 سال 94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50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17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17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821232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918617"/>
              </p:ext>
            </p:extLst>
          </p:nvPr>
        </p:nvGraphicFramePr>
        <p:xfrm>
          <a:off x="147668" y="142852"/>
          <a:ext cx="8639144" cy="6243548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574383"/>
                <a:gridCol w="781123"/>
                <a:gridCol w="2387854"/>
                <a:gridCol w="842956"/>
                <a:gridCol w="976306"/>
                <a:gridCol w="995356"/>
                <a:gridCol w="2081166"/>
              </a:tblGrid>
              <a:tr h="19103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9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2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b="1" dirty="0">
                          <a:effectLst/>
                          <a:cs typeface="B Titr" pitchFamily="2" charset="-78"/>
                        </a:rPr>
                        <a:t>درمان</a:t>
                      </a:r>
                      <a:endParaRPr lang="en-US" sz="800" b="1" dirty="0"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kern="1200" dirty="0">
                          <a:effectLst/>
                        </a:rPr>
                        <a:t> </a:t>
                      </a: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2220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10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fa-IR" sz="800" b="1" kern="1200" dirty="0" smtClean="0">
                          <a:effectLst/>
                          <a:cs typeface="B Mitra" pitchFamily="2" charset="-78"/>
                        </a:rPr>
                        <a:t>ا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رتقا کیفیت ویزیت (متوسط تعداد ویزیت متخصص در ماه)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درراستای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طرح تحول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4300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13200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69978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11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/>
                      <a:endParaRPr lang="en-US" sz="80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9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استقرار پزشک مقیم در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بیمارستانهادرراستای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طرح تحول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در3بیمارستان و 5رشته تخصصی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در 4بیمارستان و 8رشته</a:t>
                      </a:r>
                      <a:r>
                        <a:rPr lang="fa-IR" sz="1100" b="1" kern="1200" baseline="0" dirty="0" smtClean="0">
                          <a:effectLst/>
                          <a:cs typeface="B Mitra" pitchFamily="2" charset="-78"/>
                        </a:rPr>
                        <a:t> تخصصی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یک بیمارستان و 3رشته</a:t>
                      </a:r>
                      <a:r>
                        <a:rPr lang="fa-IR" sz="1100" b="1" kern="1200" baseline="0" dirty="0" smtClean="0">
                          <a:effectLst/>
                          <a:cs typeface="B Mitra" pitchFamily="2" charset="-78"/>
                        </a:rPr>
                        <a:t> تخصصی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اضافه شده است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12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ترویج زایمان طبیعی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درراستای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طرح تحول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63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69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افزایش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35394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13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کاهش میزان پرداختی بیماران بستری در راستای طرح تحول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31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6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کاهش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704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14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effectLst/>
                          <a:cs typeface="B Mitra" pitchFamily="2" charset="-78"/>
                        </a:rPr>
                        <a:t>تعداد تخت فعال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850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778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کلیه شاخص ها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درسال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92 با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اسفراین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و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درسال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93 بدون محاسبه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اسفراین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می باشد.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21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نسبت پزشک در منطقه به هزار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نفرجمعیت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(متخصص و عمومی )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0.67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0.76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32019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15</a:t>
                      </a:r>
                      <a:endParaRPr lang="en-US" sz="8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" dirty="0">
                          <a:effectLst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2648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نسبت تخت فعال به جمعیت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1.12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1.22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تخت استان به جمعیت (به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هزارنفر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جمعیت)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1.28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دستگاه دیالیز با احتساب بخش خصوصی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43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45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17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نسبت بیماران دیالیزی به دستگاه دیالیز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4.51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5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effectLst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کادر پرستاری به تخت فعال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1.04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1.09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پوشش پایگاه شهری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9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endParaRPr lang="en-US" sz="1100" b="1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88542">
                <a:tc rowSpan="7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dirty="0" smtClean="0">
                          <a:effectLst/>
                        </a:rPr>
                        <a:t>18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پو.شش پایگاه جاده ای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21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18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تعداد آمبولانس های اورژانس 115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42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41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ضریب اشغال تخت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72.6%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74.8%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میزان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زایمانهای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انجام شده به طریق سزارین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34.05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31.57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03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شاخص مرگ مادر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25.1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12.6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06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نسبت پزشک متخصص </a:t>
                      </a:r>
                      <a:r>
                        <a:rPr lang="fa-IR" sz="1100" b="1" kern="1200" dirty="0" err="1" smtClean="0">
                          <a:effectLst/>
                          <a:cs typeface="B Mitra" pitchFamily="2" charset="-78"/>
                        </a:rPr>
                        <a:t>یه</a:t>
                      </a: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 جمعیت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23.75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effectLst/>
                          <a:cs typeface="B Mitra" pitchFamily="2" charset="-78"/>
                        </a:rPr>
                        <a:t>26.89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dirty="0"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61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20612"/>
              </p:ext>
            </p:extLst>
          </p:nvPr>
        </p:nvGraphicFramePr>
        <p:xfrm>
          <a:off x="539552" y="331428"/>
          <a:ext cx="8143933" cy="6493086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579351"/>
                <a:gridCol w="787878"/>
                <a:gridCol w="2785411"/>
                <a:gridCol w="736927"/>
                <a:gridCol w="719943"/>
                <a:gridCol w="797315"/>
                <a:gridCol w="1737108"/>
              </a:tblGrid>
              <a:tr h="4488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 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14115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19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درمان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حمایت از ماندگاری پزشکان در مناطق محروم 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200000"/>
                        </a:lnSpc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در برنامه ماندگاری تعداد 120 پزشک در سامانه ثبت شده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اند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که مشمول برنامه ماندگاری می باشند .( در 6 بیمارستان دولتی + مرکز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مانه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و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سملقان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و راز و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جرگلان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2965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ارتقا کیفیت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هتلینگ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در راستای طرح تحول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-شروع کار زیبا سازی و بهبود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فضاها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 تحت نظارت  کمیته برنامه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هتلینگ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دانشگاه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/>
                      </a:r>
                      <a:b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</a:b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-مرمت و نوسازی کلیه سرویسهای بهداشتی بیمارستانها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/>
                      </a:r>
                      <a:b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</a:b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-تعویض تخت های فرسوده با جابجایی  تخت و میز و </a:t>
                      </a:r>
                      <a:r>
                        <a:rPr lang="fa-IR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لاکرهای</a:t>
                      </a: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 جدید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/>
                      </a:r>
                      <a:b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</a:b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-تهیه یخچال و تلویزیون  جهت  بیمارستان ها و آغاز تجهیز اتاق ها به این وسایل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/>
                      </a:r>
                      <a:b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</a:b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-تهیه کیف بهداشتی شامل (لباس بیمار،دستمال کاغذی،دمپایی و....) با ارزش ریالی 300هزارریال و تحویل آن  به بیمار با مبلغ سی هزار ریال 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/>
                      </a:r>
                      <a:b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</a:b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-برنامه ریزی جهت بهبود کیفیت و تنوع رژیم غذایی در بیمارستانها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488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21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44884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effectLst/>
                          <a:cs typeface="B Mitra" pitchFamily="2" charset="-78"/>
                        </a:rPr>
                        <a:t>22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dirty="0">
                          <a:effectLst/>
                          <a:cs typeface="B Mitra" pitchFamily="2" charset="-78"/>
                        </a:rPr>
                        <a:t> 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241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761268"/>
              </p:ext>
            </p:extLst>
          </p:nvPr>
        </p:nvGraphicFramePr>
        <p:xfrm>
          <a:off x="714347" y="1500174"/>
          <a:ext cx="7786743" cy="309395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6302"/>
                <a:gridCol w="738182"/>
                <a:gridCol w="1285866"/>
                <a:gridCol w="1328728"/>
                <a:gridCol w="2296595"/>
                <a:gridCol w="1047333"/>
                <a:gridCol w="613737"/>
              </a:tblGrid>
              <a:tr h="194588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رديف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حوزه فعالیت </a:t>
                      </a: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وعنوان فعاليت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گزارش 2 ساله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891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92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سال 94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تغيير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ملاحظات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83764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1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آموزشی – مدیریت امور آموزشی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ساخت و راه اندازی دانشکده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عدم وجود مجوز ساخت دانشکده دندانپزشکی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مجوزقطعی ساخت و راه اندازی  دانشکده دندانپزشکی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ساخت و راه اندازی  دانشکده دندانپزشکی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583764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وجود آموزشکده بهداشت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مجوز تغییر آموزشکده به دانشکده بهداشت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ارتقاء آموزشکده بهداشت به دانشکده بهداشت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342659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وجود مرکز آموزشی فوریتهای پزشکی شیروان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مجوز تغییر مرکز آموزشی فوریتهای پزشکی شیروان به دانشکده پرستاری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ارتقاء مرکز آموزشی فوریتهای پزشکی شیروان به دانشکده پرستاری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170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3531559"/>
              </p:ext>
            </p:extLst>
          </p:nvPr>
        </p:nvGraphicFramePr>
        <p:xfrm>
          <a:off x="571472" y="642918"/>
          <a:ext cx="7941026" cy="481340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35793"/>
                <a:gridCol w="995568"/>
                <a:gridCol w="1456642"/>
                <a:gridCol w="904868"/>
                <a:gridCol w="2319322"/>
                <a:gridCol w="1102936"/>
                <a:gridCol w="625897"/>
              </a:tblGrid>
              <a:tr h="19226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رديف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r>
                        <a:rPr lang="fa-IR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خوزه فعالیت 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عنوان فعاليت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dirty="0" smtClean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گزارش 2 ساله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solidFill>
                            <a:schemeClr val="tx1"/>
                          </a:solidFill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845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92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سال 94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تغيير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ملاحظات</a:t>
                      </a: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76797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آموزشی – ادمه مدیریت امور آموزشی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توسعه رشته ها در مقاطع مختلف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عدم وجود رشته در مقطع کارشناسی ارشد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پذیرش دانشجو در مقطع کارشناسی ارشد رشته پرستاری سالمندی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اخذ مجوز پذیرش دانشجو در مقطع کارشناسی ارشد رشته زیست فناوری پزشکی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اخذ مجوز پذیرش دانشجو در مقطع کارشناسی ارشد رشته آموزش بهداشت مشترک با سبزوار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مجوز پذیرش دانشجو در مقطع کارشناسی ارشد برای 3 رشته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576797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وجود رشته در مقطع کارشناسی ناپیوسته فقط برای یک رشته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اخذ مجوز پذیرش دانشجو در مقطع کارشناسی ناپیوسته فوریت پزشکی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اخذ مجوز پذیرش دانشجو در مقطع کارشناسی ناپیوسته بهداشت محیط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اخذ مجوز پذیرش دانشجو در مقطع کارشناسی ناپیوسته بهداشت عمومی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اخذ مجوز پذیرش دانشجو در مقطع کارشناسی ناپیوسته برای 3 رشته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1730390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عدم وجود رشته در مقطع کارشناسی در مرکز آموزشی فوریتهای پزشکی شیروان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اخذ مجوز پذیرش دانشجو در مقطع کارشناسی پیوسته برای مرکز آموزشی فوریتهای پزشکی شیروان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ارتقاء مرکز آموزشی فوریتهای پزشکی شیروان به دانشکده پرستاری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به سبب اخذ مجوز پذیرش دانشجو در مقطع کارشناسی پیوسته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314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420710"/>
              </p:ext>
            </p:extLst>
          </p:nvPr>
        </p:nvGraphicFramePr>
        <p:xfrm>
          <a:off x="571472" y="714356"/>
          <a:ext cx="7929618" cy="399948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85041"/>
                <a:gridCol w="751727"/>
                <a:gridCol w="1309460"/>
                <a:gridCol w="1353108"/>
                <a:gridCol w="2044278"/>
                <a:gridCol w="1361006"/>
                <a:gridCol w="624998"/>
              </a:tblGrid>
              <a:tr h="15772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رديف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عنوان فعاليت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حوزه فعاليت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گزارش 2 ساله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  <a:cs typeface="B Titr" pitchFamily="2" charset="-78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154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ابتداي سال </a:t>
                      </a: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92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سال 94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تغيير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ملاحظات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731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itchFamily="2" charset="-78"/>
                        </a:rPr>
                        <a:t>معاونت آموزشی – ادامه مدیریت امور آموزشی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پذیرش دانشجو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927 نفر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1281 نفر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افزایش تعداد دانشجویان</a:t>
                      </a:r>
                      <a:endParaRPr lang="en-US" sz="11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937592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تکریم ارباب رجوع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عدم وجود فرآیند صدور و تحویل پستی دانشنامه پایان تحصیلات و گواهینامه موقت تحصیلی به دانش آموختگان متقاضی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عقد تفاهم نامه با اداره پست جهت اجرای فرآیند صدور و تحویل پستی دانشنامه پایان تحصیلات و گواهینامه موقت تحصیلی به دانش آموختگان متقاضی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1- تسریع و تسهیل پاسخگویی به ارباب رجوع 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کاهش هزینه های اداری و مردمی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صرفه جویی در وقت مسئولین ، کارکنان و ارباب رجوع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468796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2- عدم وجود فرآیند ثبت نام اینترنتی دانشجویان در بدو ورود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راه اندازی سامانه ثبت نام اینترنتی دانشجویان در بدو ورود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  <a:tr h="1219157"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3- عدم برگزاری آزمونهای مجازی در حوزه دانشجویی 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برگزاری آزمونهای مجازی جهت آزمونهای پایان ترم دانشجویان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Mitra" pitchFamily="2" charset="-78"/>
                        </a:rPr>
                        <a:t> </a:t>
                      </a: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444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ngles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1974</Words>
  <Application>Microsoft Office PowerPoint</Application>
  <PresentationFormat>On-screen Show (4:3)</PresentationFormat>
  <Paragraphs>904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Angles</vt:lpstr>
      <vt:lpstr>  گزارش عملكرد دانشگاه علوم پزشكي و خدمات بهداشتي درماني خراسان شمالي (از ابتداي سال 1392 تا مرداد 1394)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گزارش عملكرد دانشگاه علوم پزشكي و خدمات بهداشتي درماني خراسان شمالي (از ابتداي سال 1392 تا مرداد 1394)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Sahand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شعار روز جهانی بهداشت 7 آوریل 2012 مصادف با 18 فروردین 1391</dc:title>
  <dc:creator>Administrator</dc:creator>
  <cp:lastModifiedBy>omid</cp:lastModifiedBy>
  <cp:revision>76</cp:revision>
  <dcterms:created xsi:type="dcterms:W3CDTF">2012-03-10T09:06:03Z</dcterms:created>
  <dcterms:modified xsi:type="dcterms:W3CDTF">2015-08-24T09:49:08Z</dcterms:modified>
</cp:coreProperties>
</file>